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DF20633-8E84-4D14-9873-F0454F6E791C}" type="datetimeFigureOut">
              <a:rPr lang="en-US" smtClean="0"/>
              <a:t>19/09/2020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1D5F44-2BC2-4999-9833-92906152074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436" y="1600200"/>
            <a:ext cx="7661564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sentence having a subject and a predicate is called as clause</a:t>
            </a:r>
          </a:p>
          <a:p>
            <a:r>
              <a:rPr lang="en-US" sz="2400" dirty="0" err="1" smtClean="0"/>
              <a:t>Eg</a:t>
            </a:r>
            <a:r>
              <a:rPr lang="en-US" sz="2400" dirty="0" smtClean="0"/>
              <a:t>. </a:t>
            </a:r>
            <a:r>
              <a:rPr lang="en-US" sz="2400" u="sng" dirty="0" err="1" smtClean="0"/>
              <a:t>Sachin</a:t>
            </a:r>
            <a:r>
              <a:rPr lang="en-US" sz="2400" dirty="0" smtClean="0"/>
              <a:t>    </a:t>
            </a:r>
            <a:r>
              <a:rPr lang="en-US" sz="2400" u="sng" dirty="0" smtClean="0"/>
              <a:t>is a cricketer.</a:t>
            </a:r>
          </a:p>
          <a:p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      sub          predicate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Types of clauses:</a:t>
            </a:r>
          </a:p>
          <a:p>
            <a:r>
              <a:rPr lang="en-US" sz="2400" dirty="0" smtClean="0"/>
              <a:t>1) Main clause/Independent clause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Eg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u="sng" dirty="0" smtClean="0">
                <a:solidFill>
                  <a:srgbClr val="FF0000"/>
                </a:solidFill>
              </a:rPr>
              <a:t>Ajay works in the office.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                   M.cl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  <a:endParaRPr lang="en-US" sz="2400" u="sng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2) Subordinate clause/Dependent clause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Eg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u="sng" dirty="0" smtClean="0">
                <a:solidFill>
                  <a:srgbClr val="FF0000"/>
                </a:solidFill>
              </a:rPr>
              <a:t>If you work hard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u="sng" dirty="0" smtClean="0">
                <a:solidFill>
                  <a:srgbClr val="FF0000"/>
                </a:solidFill>
              </a:rPr>
              <a:t>you will pass the exam.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</a:t>
            </a:r>
            <a:r>
              <a:rPr lang="en-US" sz="2400" dirty="0" smtClean="0">
                <a:solidFill>
                  <a:schemeClr val="tx1"/>
                </a:solidFill>
              </a:rPr>
              <a:t>sub.cl.                           M.cl.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175351" cy="1066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dirty="0" smtClean="0"/>
              <a:t>Types of Clauses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2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962400"/>
            <a:ext cx="7696200" cy="1552768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/>
              <a:t>Noun clause begins with conjunctions like</a:t>
            </a:r>
            <a:br>
              <a:rPr lang="en-US" sz="2800" b="0" dirty="0" smtClean="0"/>
            </a:br>
            <a:r>
              <a:rPr lang="en-US" sz="2800" b="0" i="1" dirty="0" smtClean="0">
                <a:solidFill>
                  <a:srgbClr val="FF0000"/>
                </a:solidFill>
              </a:rPr>
              <a:t>that, what, where, how, whether     </a:t>
            </a:r>
            <a:endParaRPr lang="en-US" sz="2800" b="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00228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Types of subordinate clause:</a:t>
            </a:r>
          </a:p>
          <a:p>
            <a:pPr marL="45720" indent="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1) Noun clause</a:t>
            </a:r>
          </a:p>
          <a:p>
            <a:pPr marL="45720" indent="0">
              <a:buNone/>
            </a:pPr>
            <a:r>
              <a:rPr lang="en-US" sz="2800" dirty="0" err="1" smtClean="0"/>
              <a:t>Eg</a:t>
            </a:r>
            <a:r>
              <a:rPr lang="en-US" sz="2800" dirty="0" smtClean="0"/>
              <a:t>. </a:t>
            </a:r>
          </a:p>
          <a:p>
            <a:pPr marL="45720" indent="0">
              <a:buNone/>
            </a:pPr>
            <a:r>
              <a:rPr lang="en-US" sz="2800" dirty="0" smtClean="0"/>
              <a:t>I don’t know </a:t>
            </a:r>
            <a:r>
              <a:rPr lang="en-US" sz="2800" u="sng" dirty="0" smtClean="0"/>
              <a:t>how to swim</a:t>
            </a:r>
            <a:r>
              <a:rPr lang="en-US" sz="2800" dirty="0" smtClean="0"/>
              <a:t>.</a:t>
            </a:r>
          </a:p>
          <a:p>
            <a:pPr marL="45720" indent="0">
              <a:buNone/>
            </a:pPr>
            <a:endParaRPr lang="en-US" sz="2800" dirty="0" smtClean="0"/>
          </a:p>
          <a:p>
            <a:pPr marL="45720" indent="0">
              <a:buNone/>
            </a:pPr>
            <a:r>
              <a:rPr lang="en-US" sz="2800" dirty="0" smtClean="0"/>
              <a:t> The teacher told me </a:t>
            </a:r>
            <a:r>
              <a:rPr lang="en-US" sz="2800" u="sng" dirty="0" smtClean="0"/>
              <a:t>that I was right.</a:t>
            </a:r>
            <a:endParaRPr lang="en-US" sz="2800" u="sng" dirty="0"/>
          </a:p>
        </p:txBody>
      </p:sp>
      <p:sp>
        <p:nvSpPr>
          <p:cNvPr id="4" name="Right Arrow 3"/>
          <p:cNvSpPr/>
          <p:nvPr/>
        </p:nvSpPr>
        <p:spPr>
          <a:xfrm>
            <a:off x="381000" y="4038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9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733800"/>
            <a:ext cx="8381999" cy="1781368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         Adjective clause </a:t>
            </a:r>
            <a:r>
              <a:rPr lang="en-US" sz="2800" b="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begins with </a:t>
            </a:r>
            <a:r>
              <a:rPr lang="en-US" sz="2800" b="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conjunctions like</a:t>
            </a:r>
            <a:r>
              <a:rPr lang="en-US" sz="2800" b="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en-US" sz="2800" b="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en-US" sz="2800" b="0" i="1" dirty="0" smtClean="0">
                <a:solidFill>
                  <a:srgbClr val="FF0000"/>
                </a:solidFill>
              </a:rPr>
              <a:t>who, which, that, whom, where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2697480"/>
          </a:xfrm>
        </p:spPr>
        <p:txBody>
          <a:bodyPr>
            <a:normAutofit/>
          </a:bodyPr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2) Adjective clause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Eg.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bus </a:t>
            </a:r>
            <a:r>
              <a:rPr lang="en-US" sz="28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which goes to the station 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is No. 9.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This is the boy </a:t>
            </a:r>
            <a:r>
              <a:rPr lang="en-US" sz="28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whom you wanted to see.</a:t>
            </a:r>
            <a:endParaRPr lang="en-US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59633"/>
            <a:ext cx="100012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621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3) Adverb clause:</a:t>
            </a:r>
          </a:p>
          <a:p>
            <a:pPr marL="4572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2800" dirty="0" err="1" smtClean="0">
                <a:solidFill>
                  <a:srgbClr val="C00000"/>
                </a:solidFill>
              </a:rPr>
              <a:t>Eg</a:t>
            </a:r>
            <a:r>
              <a:rPr lang="en-US" sz="2800" dirty="0" smtClean="0">
                <a:solidFill>
                  <a:srgbClr val="C00000"/>
                </a:solidFill>
              </a:rPr>
              <a:t>. </a:t>
            </a:r>
          </a:p>
          <a:p>
            <a:pPr marL="45720" indent="0">
              <a:buNone/>
            </a:pPr>
            <a:r>
              <a:rPr lang="en-US" sz="2800" u="sng" dirty="0" smtClean="0">
                <a:solidFill>
                  <a:schemeClr val="tx1"/>
                </a:solidFill>
              </a:rPr>
              <a:t>When I went there</a:t>
            </a:r>
            <a:r>
              <a:rPr lang="en-US" sz="2800" dirty="0" smtClean="0">
                <a:solidFill>
                  <a:schemeClr val="tx1"/>
                </a:solidFill>
              </a:rPr>
              <a:t>, he was drawing a portrait.</a:t>
            </a:r>
            <a:endParaRPr lang="en-US" sz="2800" u="sng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sz="2800" u="sng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Ramu</a:t>
            </a:r>
            <a:r>
              <a:rPr lang="en-US" sz="2800" dirty="0" smtClean="0">
                <a:solidFill>
                  <a:schemeClr val="tx1"/>
                </a:solidFill>
              </a:rPr>
              <a:t> is younger </a:t>
            </a:r>
            <a:r>
              <a:rPr lang="en-US" sz="2800" u="sng" dirty="0" smtClean="0">
                <a:solidFill>
                  <a:schemeClr val="tx1"/>
                </a:solidFill>
              </a:rPr>
              <a:t>than he looks.</a:t>
            </a:r>
          </a:p>
          <a:p>
            <a:pPr marL="45720" indent="0">
              <a:buNone/>
            </a:pPr>
            <a:endParaRPr lang="en-US" sz="24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401782"/>
            <a:ext cx="6934200" cy="493221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Types of Adverb clause: </a:t>
            </a:r>
          </a:p>
          <a:p>
            <a:pPr marL="45720" indent="0">
              <a:buNone/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1) Adverb clause of time- </a:t>
            </a:r>
          </a:p>
          <a:p>
            <a:pPr marL="45720" indent="0"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eg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  <a:r>
              <a:rPr lang="en-US" sz="2400" dirty="0" smtClean="0"/>
              <a:t> There is always a crowd </a:t>
            </a:r>
            <a:r>
              <a:rPr lang="en-US" sz="2400" u="sng" dirty="0" smtClean="0"/>
              <a:t>when he comes</a:t>
            </a:r>
            <a:r>
              <a:rPr lang="en-US" sz="2400" dirty="0" smtClean="0"/>
              <a:t>.</a:t>
            </a:r>
          </a:p>
          <a:p>
            <a:pPr marL="45720" indent="0">
              <a:buNone/>
            </a:pPr>
            <a:r>
              <a:rPr lang="en-US" sz="2400" i="1" dirty="0" smtClean="0">
                <a:solidFill>
                  <a:srgbClr val="C00000"/>
                </a:solidFill>
              </a:rPr>
              <a:t>Use of conjunctions like when, as, while, till, until, before, after, since, as soon as, as long as</a:t>
            </a:r>
          </a:p>
          <a:p>
            <a:pPr marL="45720" indent="0">
              <a:buNone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2)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Adverb clause of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place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2400" dirty="0" err="1">
                <a:solidFill>
                  <a:srgbClr val="C00000"/>
                </a:solidFill>
              </a:rPr>
              <a:t>e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You can go </a:t>
            </a:r>
            <a:r>
              <a:rPr lang="en-US" sz="24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wherever you like.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sz="2400" i="1" dirty="0">
                <a:solidFill>
                  <a:srgbClr val="C00000"/>
                </a:solidFill>
              </a:rPr>
              <a:t>Use of conjunctions </a:t>
            </a:r>
            <a:r>
              <a:rPr lang="en-US" sz="2400" i="1" dirty="0" smtClean="0">
                <a:solidFill>
                  <a:srgbClr val="C00000"/>
                </a:solidFill>
              </a:rPr>
              <a:t>like where, wherever</a:t>
            </a: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>
              <a:buClr>
                <a:srgbClr val="F14124">
                  <a:lumMod val="75000"/>
                </a:srgbClr>
              </a:buClr>
              <a:buNone/>
            </a:pPr>
            <a:endParaRPr lang="en-US" dirty="0"/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4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62000"/>
            <a:ext cx="6705600" cy="439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3) Adverb clause of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reason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200" dirty="0" err="1" smtClean="0">
                <a:solidFill>
                  <a:srgbClr val="C00000"/>
                </a:solidFill>
              </a:rPr>
              <a:t>Eg</a:t>
            </a:r>
            <a:r>
              <a:rPr lang="en-US" sz="2200" dirty="0" smtClean="0">
                <a:solidFill>
                  <a:srgbClr val="C00000"/>
                </a:solidFill>
              </a:rPr>
              <a:t>.</a:t>
            </a:r>
            <a:r>
              <a:rPr lang="en-US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He is sure </a:t>
            </a:r>
            <a:r>
              <a:rPr lang="en-US" sz="22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because he is confident.</a:t>
            </a:r>
            <a:endParaRPr lang="en-US" sz="2200" u="sng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400" i="1" dirty="0" smtClean="0">
                <a:solidFill>
                  <a:srgbClr val="C00000"/>
                </a:solidFill>
              </a:rPr>
              <a:t>Use </a:t>
            </a:r>
            <a:r>
              <a:rPr lang="en-US" sz="2400" i="1" dirty="0">
                <a:solidFill>
                  <a:srgbClr val="C00000"/>
                </a:solidFill>
              </a:rPr>
              <a:t>of conjunctions </a:t>
            </a:r>
            <a:r>
              <a:rPr lang="en-US" sz="2400" i="1" dirty="0" smtClean="0">
                <a:solidFill>
                  <a:srgbClr val="C00000"/>
                </a:solidFill>
              </a:rPr>
              <a:t>like as, since, now, that, because</a:t>
            </a:r>
            <a:endParaRPr lang="en-US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) Adverb clause of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purpose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2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Eg</a:t>
            </a:r>
            <a:r>
              <a:rPr lang="en-US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We studied hard </a:t>
            </a:r>
            <a:r>
              <a:rPr lang="en-US" sz="22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so that we could achieve success.</a:t>
            </a:r>
            <a:endParaRPr lang="en-US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400" i="1" dirty="0">
                <a:solidFill>
                  <a:srgbClr val="C00000"/>
                </a:solidFill>
              </a:rPr>
              <a:t>Use of conjunctions </a:t>
            </a:r>
            <a:r>
              <a:rPr lang="en-US" sz="2400" i="1" dirty="0" smtClean="0">
                <a:solidFill>
                  <a:srgbClr val="C00000"/>
                </a:solidFill>
              </a:rPr>
              <a:t>like so that, in order that</a:t>
            </a:r>
            <a:endParaRPr lang="en-US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064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990600"/>
            <a:ext cx="6934200" cy="4608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5) Adverb clause of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result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400" dirty="0" err="1" smtClean="0">
                <a:solidFill>
                  <a:srgbClr val="C00000"/>
                </a:solidFill>
              </a:rPr>
              <a:t>Eg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It rained so heavily </a:t>
            </a:r>
            <a:r>
              <a:rPr lang="en-US" sz="24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that the houses were ruined.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400" i="1" dirty="0">
                <a:solidFill>
                  <a:srgbClr val="C00000"/>
                </a:solidFill>
              </a:rPr>
              <a:t>Use of conjunctions </a:t>
            </a:r>
            <a:r>
              <a:rPr lang="en-US" sz="2400" i="1" dirty="0" smtClean="0">
                <a:solidFill>
                  <a:srgbClr val="C00000"/>
                </a:solidFill>
              </a:rPr>
              <a:t>like such that, </a:t>
            </a:r>
            <a:r>
              <a:rPr lang="en-US" sz="2400" i="1" dirty="0" err="1" smtClean="0">
                <a:solidFill>
                  <a:srgbClr val="C00000"/>
                </a:solidFill>
              </a:rPr>
              <a:t>so..that</a:t>
            </a:r>
            <a:endParaRPr lang="en-US" sz="2400" i="1" dirty="0" smtClean="0">
              <a:solidFill>
                <a:srgbClr val="C00000"/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en-US" sz="2400" u="sng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) Adverb clause of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comparison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400" dirty="0" err="1" smtClean="0">
                <a:solidFill>
                  <a:srgbClr val="C00000"/>
                </a:solidFill>
              </a:rPr>
              <a:t>Eg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You are older </a:t>
            </a:r>
            <a:r>
              <a:rPr lang="en-US" sz="24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than Raj.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400" i="1" dirty="0">
                <a:solidFill>
                  <a:srgbClr val="C00000"/>
                </a:solidFill>
              </a:rPr>
              <a:t>Use of conjunctions </a:t>
            </a:r>
            <a:r>
              <a:rPr lang="en-US" sz="2400" i="1" dirty="0" smtClean="0">
                <a:solidFill>
                  <a:srgbClr val="C00000"/>
                </a:solidFill>
              </a:rPr>
              <a:t>like as, than</a:t>
            </a:r>
            <a:endParaRPr lang="en-US" sz="2400" u="sng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896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914400"/>
            <a:ext cx="7315200" cy="4558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7) Adverb clause of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concession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8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Eg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r>
              <a:rPr lang="en-US" sz="28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Though he is poor,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he is proud.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800" i="1" dirty="0">
                <a:solidFill>
                  <a:srgbClr val="C00000"/>
                </a:solidFill>
              </a:rPr>
              <a:t>Use of conjunctions </a:t>
            </a:r>
            <a:r>
              <a:rPr lang="en-US" sz="2800" i="1" dirty="0" smtClean="0">
                <a:solidFill>
                  <a:srgbClr val="C00000"/>
                </a:solidFill>
              </a:rPr>
              <a:t>like though, although, whatever, whoever, however, even if</a:t>
            </a: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8) Adverb clause of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manner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Eg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It looks </a:t>
            </a:r>
            <a:r>
              <a:rPr lang="en-US" sz="28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as if it might rain.</a:t>
            </a: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800" i="1" dirty="0">
                <a:solidFill>
                  <a:srgbClr val="C00000"/>
                </a:solidFill>
              </a:rPr>
              <a:t>Use of conjunctions </a:t>
            </a:r>
            <a:r>
              <a:rPr lang="en-US" sz="2800" i="1" dirty="0" smtClean="0">
                <a:solidFill>
                  <a:srgbClr val="C00000"/>
                </a:solidFill>
              </a:rPr>
              <a:t>like as if, as though</a:t>
            </a: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27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8010" y="1181579"/>
            <a:ext cx="38603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Thank You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378" y="2231180"/>
            <a:ext cx="1933575" cy="139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4400" y="3989388"/>
            <a:ext cx="7315199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90000"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Mr. </a:t>
            </a:r>
            <a:r>
              <a:rPr kumimoji="0" lang="en-US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Karale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 N.G.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90000"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</a:rPr>
              <a:t>Asst. Prof., Dept. of English, S. K. Gandhi College,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</a:rPr>
              <a:t>Kada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</a:rPr>
              <a:t>, Tal.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</a:rPr>
              <a:t>Ashti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</a:rPr>
              <a:t>, Dist.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/>
              </a:rPr>
              <a:t>Beed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1217781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107</TotalTime>
  <Words>427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Types of Clauses</vt:lpstr>
      <vt:lpstr>Noun clause begins with conjunctions like that, what, where, how, whether     </vt:lpstr>
      <vt:lpstr>         Adjective clause begins with conjunctions like who, which, that, whom, where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Clauses</dc:title>
  <dc:creator>navnath karale</dc:creator>
  <cp:lastModifiedBy>navnath karale</cp:lastModifiedBy>
  <cp:revision>26</cp:revision>
  <dcterms:created xsi:type="dcterms:W3CDTF">2020-09-15T05:57:17Z</dcterms:created>
  <dcterms:modified xsi:type="dcterms:W3CDTF">2020-09-19T13:50:22Z</dcterms:modified>
</cp:coreProperties>
</file>